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0" Type="http://schemas.openxmlformats.org/officeDocument/2006/relationships/slide" Target="slides/slide12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62aa24d7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62aa24d7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1862aa24d7e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1862aa24d7e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1862aa24d7e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1862aa24d7e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1862aa24d7e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1862aa24d7e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203472d9c5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203472d9c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203472d9c5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203472d9c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03472d9c5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203472d9c5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1862aa24d7e_0_3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1862aa24d7e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1862aa24d7e_0_3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1862aa24d7e_0_3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1862aa24d7e_0_3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1862aa24d7e_0_3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1862aa24d7e_0_3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1862aa24d7e_0_3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62aa24d7e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62aa24d7e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1862aa24d7e_0_3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1862aa24d7e_0_3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1862aa24d7e_0_3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1862aa24d7e_0_3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123d088f56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123d088f56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1862aa24d7e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1862aa24d7e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1862aa24d7e_0_3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1862aa24d7e_0_3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1862aa24d7e_0_3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1862aa24d7e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1862aa24d7e_0_3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1862aa24d7e_0_3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1862aa24d7e_0_3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1862aa24d7e_0_3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1862aa24d7e_0_3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1862aa24d7e_0_3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1862aa24d7e_0_3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1862aa24d7e_0_3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62aa24d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62aa24d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1862aa24d7e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1862aa24d7e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123d088f56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123d088f56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1862aa24d7e_0_3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1862aa24d7e_0_3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1862aa24d7e_0_3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1862aa24d7e_0_3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1862aa24d7e_0_3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1862aa24d7e_0_3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203472d9c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" name="Google Shape;2554;g203472d9c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62aa24d7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62aa24d7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62aa24d7e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62aa24d7e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3318da7c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3318da7c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62aa24d7e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862aa24d7e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62aa24d7e_0_2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862aa24d7e_0_2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62aa24d7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62aa24d7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862aa24d7e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862aa24d7e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50461b6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850461b6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62aa24d7e_0_2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62aa24d7e_0_2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62aa24d7e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62aa24d7e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862aa24d7e_0_2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862aa24d7e_0_2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862aa24d7e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862aa24d7e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1214605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1214605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12a22847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12a22847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12a22847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112a22847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862aa24d7e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862aa24d7e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862aa24d7e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862aa24d7e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862aa24d7e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862aa24d7e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3364f04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3364f04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112a22847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112a22847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62aa24d7e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62aa24d7e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112a22847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112a22847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862aa24d7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862aa24d7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862aa24d7e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862aa24d7e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862aa24d7e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862aa24d7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862aa24d7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862aa24d7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862aa24d7e_0_2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862aa24d7e_0_2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0239e208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0239e208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3472d9c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3472d9c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0239e2084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0239e2084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0239e2084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0239e2084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0239e2084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20239e2084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0239e20847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0239e20847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239e20847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0239e20847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0239e20847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0239e20847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862aa24d7e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862aa24d7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862aa24d7e_0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862aa24d7e_0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862aa24d7e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862aa24d7e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862aa24d7e_0_2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862aa24d7e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62aa24d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862aa24d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862aa24d7e_0_2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862aa24d7e_0_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862aa24d7e_0_2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862aa24d7e_0_2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862aa24d7e_0_2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1862aa24d7e_0_2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862aa24d7e_0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862aa24d7e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862aa24d7e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862aa24d7e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862aa24d7e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862aa24d7e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862aa24d7e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1862aa24d7e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03318da7c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203318da7c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862aa24d7e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862aa24d7e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1862aa24d7e_0_2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1862aa24d7e_0_2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862aa24d7e_0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862aa24d7e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862aa24d7e_0_2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862aa24d7e_0_2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1862aa24d7e_0_2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1862aa24d7e_0_2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862aa24d7e_0_2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1862aa24d7e_0_2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862aa24d7e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862aa24d7e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862aa24d7e_0_2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862aa24d7e_0_2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862aa24d7e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862aa24d7e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862aa24d7e_0_2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1862aa24d7e_0_2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862aa24d7e_0_2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862aa24d7e_0_2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862aa24d7e_0_2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862aa24d7e_0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862aa24d7e_0_2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862aa24d7e_0_2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62aa24d7e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62aa24d7e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862aa24d7e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862aa24d7e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112a22847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112a22847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862aa24d7e_0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1862aa24d7e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1862aa24d7e_0_2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1862aa24d7e_0_2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1862aa24d7e_0_2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1862aa24d7e_0_2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862aa24d7e_0_2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1862aa24d7e_0_2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1862aa24d7e_0_2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1862aa24d7e_0_2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862aa24d7e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862aa24d7e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1862aa24d7e_0_2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1862aa24d7e_0_2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862aa24d7e_0_2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1862aa24d7e_0_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62aa24d7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62aa24d7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1862aa24d7e_0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1862aa24d7e_0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862aa24d7e_0_2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1862aa24d7e_0_2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1862aa24d7e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1862aa24d7e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1862aa24d7e_0_3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1862aa24d7e_0_3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862aa24d7e_0_3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1862aa24d7e_0_3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862aa24d7e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862aa24d7e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862aa24d7e_0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1862aa24d7e_0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1862aa24d7e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1862aa24d7e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1862aa24d7e_0_3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1862aa24d7e_0_3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1862aa24d7e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1862aa24d7e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862aa24d7e_0_1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862aa24d7e_0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112a228474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112a228474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03318da7c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03318da7c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862aa24d7e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1862aa24d7e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862aa24d7e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862aa24d7e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112a228474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112a228474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112a22847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112a22847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1112a228474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1112a22847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1112a228474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1112a228474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203364f04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203364f04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4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46.png"/><Relationship Id="rId6" Type="http://schemas.openxmlformats.org/officeDocument/2006/relationships/image" Target="../media/image7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46.png"/><Relationship Id="rId6" Type="http://schemas.openxmlformats.org/officeDocument/2006/relationships/image" Target="../media/image7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7.png"/><Relationship Id="rId4" Type="http://schemas.openxmlformats.org/officeDocument/2006/relationships/hyperlink" Target="https://pytorch.org/docs/stable/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Relationship Id="rId6" Type="http://schemas.openxmlformats.org/officeDocument/2006/relationships/image" Target="../media/image5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6.png"/><Relationship Id="rId4" Type="http://schemas.openxmlformats.org/officeDocument/2006/relationships/image" Target="../media/image7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6.png"/><Relationship Id="rId4" Type="http://schemas.openxmlformats.org/officeDocument/2006/relationships/image" Target="../media/image76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10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11" Type="http://schemas.openxmlformats.org/officeDocument/2006/relationships/image" Target="../media/image26.png"/><Relationship Id="rId10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11" Type="http://schemas.openxmlformats.org/officeDocument/2006/relationships/image" Target="../media/image26.png"/><Relationship Id="rId10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50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50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7.gif"/><Relationship Id="rId5" Type="http://schemas.openxmlformats.org/officeDocument/2006/relationships/image" Target="../media/image2.gif"/><Relationship Id="rId6" Type="http://schemas.openxmlformats.org/officeDocument/2006/relationships/image" Target="../media/image4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gif"/><Relationship Id="rId4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1.gif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1.gif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gif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1.gif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1.gif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7.gif"/><Relationship Id="rId5" Type="http://schemas.openxmlformats.org/officeDocument/2006/relationships/image" Target="../media/image2.gif"/><Relationship Id="rId6" Type="http://schemas.openxmlformats.org/officeDocument/2006/relationships/image" Target="../media/image4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Relationship Id="rId4" Type="http://schemas.openxmlformats.org/officeDocument/2006/relationships/image" Target="../media/image56.png"/><Relationship Id="rId9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5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.png"/><Relationship Id="rId4" Type="http://schemas.openxmlformats.org/officeDocument/2006/relationships/image" Target="../media/image56.png"/><Relationship Id="rId10" Type="http://schemas.openxmlformats.org/officeDocument/2006/relationships/image" Target="../media/image53.png"/><Relationship Id="rId9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.png"/><Relationship Id="rId4" Type="http://schemas.openxmlformats.org/officeDocument/2006/relationships/image" Target="../media/image60.png"/><Relationship Id="rId5" Type="http://schemas.openxmlformats.org/officeDocument/2006/relationships/image" Target="../media/image62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png"/><Relationship Id="rId4" Type="http://schemas.openxmlformats.org/officeDocument/2006/relationships/image" Target="../media/image60.png"/><Relationship Id="rId5" Type="http://schemas.openxmlformats.org/officeDocument/2006/relationships/image" Target="../media/image62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.png"/><Relationship Id="rId4" Type="http://schemas.openxmlformats.org/officeDocument/2006/relationships/image" Target="../media/image60.png"/><Relationship Id="rId5" Type="http://schemas.openxmlformats.org/officeDocument/2006/relationships/image" Target="../media/image62.gif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0.png"/><Relationship Id="rId4" Type="http://schemas.openxmlformats.org/officeDocument/2006/relationships/image" Target="../media/image5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5.png"/><Relationship Id="rId7" Type="http://schemas.openxmlformats.org/officeDocument/2006/relationships/image" Target="../media/image78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5.png"/><Relationship Id="rId6" Type="http://schemas.openxmlformats.org/officeDocument/2006/relationships/image" Target="../media/image7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7.gif"/><Relationship Id="rId5" Type="http://schemas.openxmlformats.org/officeDocument/2006/relationships/image" Target="../media/image2.gif"/><Relationship Id="rId6" Type="http://schemas.openxmlformats.org/officeDocument/2006/relationships/image" Target="../media/image4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9.gif"/><Relationship Id="rId4" Type="http://schemas.openxmlformats.org/officeDocument/2006/relationships/image" Target="../media/image51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5" Type="http://schemas.openxmlformats.org/officeDocument/2006/relationships/image" Target="../media/image63.png"/><Relationship Id="rId6" Type="http://schemas.openxmlformats.org/officeDocument/2006/relationships/image" Target="../media/image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2150" y="454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Thomas van Osch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Deep Learning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Introduction Series</a:t>
            </a:r>
            <a:endParaRPr b="1"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4" name="Google Shape;205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How to train your NN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57" name="Google Shape;2057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59" name="Google Shape;2059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1" name="Google Shape;206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   PyTorch and Modularity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069" name="Google Shape;206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0" name="Google Shape;2070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1" name="Google Shape;2071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6" name="Google Shape;2076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7" name="Google Shape;2077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078" name="Google Shape;2078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8" name="Google Shape;208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Tensor: </a:t>
            </a:r>
            <a:r>
              <a:rPr lang="en-GB">
                <a:solidFill>
                  <a:srgbClr val="CCCCCC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b="1" lang="en-GB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b="1" lang="en-GB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094" name="Google Shape;209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0" name="Google Shape;210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b="1" lang="en-GB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b="1" lang="en-GB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06" name="Google Shape;210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2" name="Google Shape;211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b="1" lang="en-GB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18" name="Google Shape;211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4" name="Google Shape;212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30" name="Google Shape;213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6" name="Google Shape;213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42" name="Google Shape;214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18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44" name="Google Shape;2144;p118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145" name="Google Shape;2145;p118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46" name="Google Shape;2146;p118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47" name="Google Shape;2147;p118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48" name="Google Shape;2148;p118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49" name="Google Shape;2149;p118"/>
          <p:cNvCxnSpPr>
            <a:stCxn id="2143" idx="3"/>
            <a:endCxn id="2145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50" name="Google Shape;2150;p118"/>
          <p:cNvCxnSpPr>
            <a:stCxn id="2145" idx="3"/>
            <a:endCxn id="2146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51" name="Google Shape;2151;p118"/>
          <p:cNvCxnSpPr>
            <a:stCxn id="2146" idx="3"/>
            <a:endCxn id="2147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52" name="Google Shape;2152;p118"/>
          <p:cNvCxnSpPr>
            <a:stCxn id="2147" idx="3"/>
            <a:endCxn id="2148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53" name="Google Shape;2153;p118"/>
          <p:cNvCxnSpPr>
            <a:stCxn id="2144" idx="3"/>
            <a:endCxn id="2145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118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155" name="Google Shape;2155;p118"/>
          <p:cNvCxnSpPr>
            <a:stCxn id="2154" idx="3"/>
            <a:endCxn id="2146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6" name="Google Shape;2156;p118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157" name="Google Shape;2157;p118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158" name="Google Shape;2158;p118"/>
          <p:cNvCxnSpPr>
            <a:stCxn id="2156" idx="3"/>
            <a:endCxn id="2148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4" name="Google Shape;216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5" name="Google Shape;216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170" name="Google Shape;217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72" name="Google Shape;217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173" name="Google Shape;217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74" name="Google Shape;217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75" name="Google Shape;217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76" name="Google Shape;217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77" name="Google Shape;2177;p119"/>
          <p:cNvCxnSpPr>
            <a:stCxn id="2171" idx="3"/>
            <a:endCxn id="217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8" name="Google Shape;2178;p119"/>
          <p:cNvCxnSpPr>
            <a:stCxn id="2173" idx="3"/>
            <a:endCxn id="217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9" name="Google Shape;2179;p119"/>
          <p:cNvCxnSpPr>
            <a:stCxn id="2174" idx="3"/>
            <a:endCxn id="217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0" name="Google Shape;2180;p119"/>
          <p:cNvCxnSpPr>
            <a:stCxn id="2175" idx="3"/>
            <a:endCxn id="217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1" name="Google Shape;2181;p119"/>
          <p:cNvCxnSpPr>
            <a:stCxn id="2176" idx="3"/>
            <a:endCxn id="2182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3" name="Google Shape;2183;p119"/>
          <p:cNvCxnSpPr>
            <a:stCxn id="2172" idx="3"/>
            <a:endCxn id="2173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4" name="Google Shape;2184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185" name="Google Shape;2185;p119"/>
          <p:cNvCxnSpPr>
            <a:stCxn id="2184" idx="3"/>
            <a:endCxn id="2174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6" name="Google Shape;2186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187" name="Google Shape;2187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188" name="Google Shape;2188;p119"/>
          <p:cNvCxnSpPr>
            <a:stCxn id="2186" idx="3"/>
            <a:endCxn id="2176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119"/>
          <p:cNvCxnSpPr>
            <a:stCxn id="2187" idx="3"/>
            <a:endCxn id="2182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2" name="Google Shape;2182;p119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90" name="Google Shape;2190;p119"/>
          <p:cNvCxnSpPr>
            <a:stCxn id="2182" idx="3"/>
            <a:endCxn id="2191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91" name="Google Shape;2191;p119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2" name="Google Shape;2192;p119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3" name="Google Shape;2193;p119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2"/>
            <a:endCxn id="2192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8" name="Google Shape;2198;p119"/>
          <p:cNvCxnSpPr>
            <a:stCxn id="2191" idx="2"/>
            <a:endCxn id="2193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9" name="Google Shape;2199;p119"/>
          <p:cNvCxnSpPr>
            <a:stCxn id="2192" idx="3"/>
            <a:endCxn id="2193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0" name="Google Shape;2200;p119"/>
          <p:cNvCxnSpPr>
            <a:stCxn id="2193" idx="2"/>
            <a:endCxn id="2194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1" name="Google Shape;2201;p119"/>
          <p:cNvCxnSpPr>
            <a:stCxn id="2194" idx="2"/>
            <a:endCxn id="2195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02" name="Google Shape;2202;p119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03" name="Google Shape;2203;p119"/>
          <p:cNvCxnSpPr>
            <a:stCxn id="2202" idx="3"/>
            <a:endCxn id="2195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4" name="Google Shape;2204;p119"/>
          <p:cNvCxnSpPr>
            <a:stCxn id="2195" idx="2"/>
            <a:endCxn id="2196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0" name="Google Shape;221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216" name="Google Shape;221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18" name="Google Shape;2218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19" name="Google Shape;2219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20" name="Google Shape;2220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1" name="Google Shape;2221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2" name="Google Shape;2222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23" name="Google Shape;2223;p120"/>
          <p:cNvCxnSpPr>
            <a:stCxn id="2217" idx="3"/>
            <a:endCxn id="221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4" name="Google Shape;2224;p120"/>
          <p:cNvCxnSpPr>
            <a:stCxn id="2219" idx="3"/>
            <a:endCxn id="222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5" name="Google Shape;2225;p120"/>
          <p:cNvCxnSpPr>
            <a:stCxn id="2220" idx="3"/>
            <a:endCxn id="222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6" name="Google Shape;2226;p120"/>
          <p:cNvCxnSpPr>
            <a:stCxn id="2221" idx="3"/>
            <a:endCxn id="222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7" name="Google Shape;2227;p120"/>
          <p:cNvCxnSpPr>
            <a:stCxn id="2222" idx="3"/>
            <a:endCxn id="222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9" name="Google Shape;2229;p120"/>
          <p:cNvCxnSpPr>
            <a:stCxn id="2218" idx="3"/>
            <a:endCxn id="2219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0" name="Google Shape;2230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31" name="Google Shape;2231;p120"/>
          <p:cNvCxnSpPr>
            <a:stCxn id="2230" idx="3"/>
            <a:endCxn id="2220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2" name="Google Shape;2232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33" name="Google Shape;2233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34" name="Google Shape;2234;p120"/>
          <p:cNvCxnSpPr>
            <a:stCxn id="2232" idx="3"/>
            <a:endCxn id="2222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5" name="Google Shape;2235;p120"/>
          <p:cNvCxnSpPr>
            <a:stCxn id="2233" idx="3"/>
            <a:endCxn id="2228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8" name="Google Shape;2228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36" name="Google Shape;2236;p120"/>
          <p:cNvCxnSpPr>
            <a:stCxn id="2228" idx="3"/>
            <a:endCxn id="223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37" name="Google Shape;2237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38" name="Google Shape;2238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39" name="Google Shape;2239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0" name="Google Shape;2240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43" name="Google Shape;2243;p120"/>
          <p:cNvCxnSpPr>
            <a:stCxn id="2237" idx="2"/>
            <a:endCxn id="223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4" name="Google Shape;2244;p120"/>
          <p:cNvCxnSpPr>
            <a:stCxn id="2237" idx="2"/>
            <a:endCxn id="223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5" name="Google Shape;2245;p120"/>
          <p:cNvCxnSpPr>
            <a:stCxn id="2238" idx="3"/>
            <a:endCxn id="223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6" name="Google Shape;2246;p120"/>
          <p:cNvCxnSpPr>
            <a:stCxn id="2239" idx="2"/>
            <a:endCxn id="224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7" name="Google Shape;2247;p120"/>
          <p:cNvCxnSpPr>
            <a:stCxn id="2240" idx="2"/>
            <a:endCxn id="224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48" name="Google Shape;2248;p120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49" name="Google Shape;2249;p120"/>
          <p:cNvCxnSpPr>
            <a:stCxn id="2248" idx="3"/>
            <a:endCxn id="224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0" name="Google Shape;2250;p120"/>
          <p:cNvCxnSpPr>
            <a:stCxn id="2241" idx="2"/>
            <a:endCxn id="224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51" name="Google Shape;2251;p120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7" name="Google Shape;225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263" name="Google Shape;2263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5" name="Google Shape;2265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66" name="Google Shape;2266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67" name="Google Shape;2267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68" name="Google Shape;2268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69" name="Google Shape;2269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70" name="Google Shape;2270;p121"/>
          <p:cNvCxnSpPr>
            <a:stCxn id="2264" idx="3"/>
            <a:endCxn id="2266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1" name="Google Shape;2271;p121"/>
          <p:cNvCxnSpPr>
            <a:stCxn id="2266" idx="3"/>
            <a:endCxn id="2267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2" name="Google Shape;2272;p121"/>
          <p:cNvCxnSpPr>
            <a:stCxn id="2267" idx="3"/>
            <a:endCxn id="2268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3" name="Google Shape;2273;p121"/>
          <p:cNvCxnSpPr>
            <a:stCxn id="2268" idx="3"/>
            <a:endCxn id="2269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4" name="Google Shape;2274;p121"/>
          <p:cNvCxnSpPr>
            <a:stCxn id="2269" idx="3"/>
            <a:endCxn id="2275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6" name="Google Shape;2276;p121"/>
          <p:cNvCxnSpPr>
            <a:stCxn id="2265" idx="3"/>
            <a:endCxn id="2266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7" name="Google Shape;2277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78" name="Google Shape;2278;p121"/>
          <p:cNvCxnSpPr>
            <a:stCxn id="2277" idx="3"/>
            <a:endCxn id="2267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9" name="Google Shape;2279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80" name="Google Shape;2280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81" name="Google Shape;2281;p121"/>
          <p:cNvCxnSpPr>
            <a:stCxn id="2279" idx="3"/>
            <a:endCxn id="2269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2" name="Google Shape;2282;p121"/>
          <p:cNvCxnSpPr>
            <a:stCxn id="2280" idx="3"/>
            <a:endCxn id="2275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5" name="Google Shape;2275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83" name="Google Shape;2283;p121"/>
          <p:cNvCxnSpPr>
            <a:stCxn id="2275" idx="3"/>
            <a:endCxn id="2284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84" name="Google Shape;2284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5" name="Google Shape;2285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6" name="Google Shape;2286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7" name="Google Shape;2287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90" name="Google Shape;2290;p121"/>
          <p:cNvCxnSpPr>
            <a:stCxn id="2284" idx="2"/>
            <a:endCxn id="2285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1" name="Google Shape;2291;p121"/>
          <p:cNvCxnSpPr>
            <a:stCxn id="2284" idx="2"/>
            <a:endCxn id="2286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2" name="Google Shape;2292;p121"/>
          <p:cNvCxnSpPr>
            <a:stCxn id="2285" idx="3"/>
            <a:endCxn id="2286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3" name="Google Shape;2293;p121"/>
          <p:cNvCxnSpPr>
            <a:stCxn id="2286" idx="2"/>
            <a:endCxn id="2287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4" name="Google Shape;2294;p121"/>
          <p:cNvCxnSpPr>
            <a:stCxn id="2287" idx="2"/>
            <a:endCxn id="2288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95" name="Google Shape;2295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6" name="Google Shape;2296;p121"/>
          <p:cNvCxnSpPr>
            <a:stCxn id="2295" idx="3"/>
            <a:endCxn id="2288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7" name="Google Shape;2297;p121"/>
          <p:cNvCxnSpPr>
            <a:stCxn id="2288" idx="2"/>
            <a:endCxn id="2289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98" name="Google Shape;2298;p121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0" l="0" r="0"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4" name="Google Shape;230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10" name="Google Shape;2310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2" name="Google Shape;2312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313" name="Google Shape;2313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314" name="Google Shape;2314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5" name="Google Shape;2315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6" name="Google Shape;2316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17" name="Google Shape;2317;p122"/>
          <p:cNvCxnSpPr>
            <a:stCxn id="2311" idx="3"/>
            <a:endCxn id="231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18" name="Google Shape;2318;p122"/>
          <p:cNvCxnSpPr>
            <a:stCxn id="2313" idx="3"/>
            <a:endCxn id="231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19" name="Google Shape;2319;p122"/>
          <p:cNvCxnSpPr>
            <a:stCxn id="2314" idx="3"/>
            <a:endCxn id="231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0" name="Google Shape;2320;p122"/>
          <p:cNvCxnSpPr>
            <a:stCxn id="2315" idx="3"/>
            <a:endCxn id="231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1" name="Google Shape;2321;p122"/>
          <p:cNvCxnSpPr>
            <a:stCxn id="2316" idx="3"/>
            <a:endCxn id="2322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3" name="Google Shape;2323;p122"/>
          <p:cNvCxnSpPr>
            <a:stCxn id="2312" idx="3"/>
            <a:endCxn id="2313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4" name="Google Shape;2324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325" name="Google Shape;2325;p122"/>
          <p:cNvCxnSpPr>
            <a:stCxn id="2324" idx="3"/>
            <a:endCxn id="2314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6" name="Google Shape;2326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327" name="Google Shape;2327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328" name="Google Shape;2328;p122"/>
          <p:cNvCxnSpPr>
            <a:stCxn id="2326" idx="3"/>
            <a:endCxn id="2316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9" name="Google Shape;2329;p122"/>
          <p:cNvCxnSpPr>
            <a:stCxn id="2327" idx="3"/>
            <a:endCxn id="2322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2" name="Google Shape;2322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30" name="Google Shape;2330;p122"/>
          <p:cNvCxnSpPr>
            <a:stCxn id="2322" idx="3"/>
            <a:endCxn id="2331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31" name="Google Shape;2331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2" name="Google Shape;2332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3" name="Google Shape;2333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4" name="Google Shape;2334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5" name="Google Shape;2335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37" name="Google Shape;2337;p122"/>
          <p:cNvCxnSpPr>
            <a:stCxn id="2331" idx="2"/>
            <a:endCxn id="2332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38" name="Google Shape;2338;p122"/>
          <p:cNvCxnSpPr>
            <a:stCxn id="2331" idx="2"/>
            <a:endCxn id="2333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39" name="Google Shape;2339;p122"/>
          <p:cNvCxnSpPr>
            <a:stCxn id="2332" idx="3"/>
            <a:endCxn id="2333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0" name="Google Shape;2340;p122"/>
          <p:cNvCxnSpPr>
            <a:stCxn id="2333" idx="2"/>
            <a:endCxn id="2334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1" name="Google Shape;2341;p122"/>
          <p:cNvCxnSpPr>
            <a:stCxn id="2334" idx="2"/>
            <a:endCxn id="2335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42" name="Google Shape;2342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3" name="Google Shape;2343;p122"/>
          <p:cNvCxnSpPr>
            <a:stCxn id="2342" idx="3"/>
            <a:endCxn id="2335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4" name="Google Shape;2344;p122"/>
          <p:cNvCxnSpPr>
            <a:stCxn id="2335" idx="2"/>
            <a:endCxn id="2336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45" name="Google Shape;2345;p122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951" y="448475"/>
            <a:ext cx="2110646" cy="2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2" name="Google Shape;235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1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2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58" name="Google Shape;2358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60" name="Google Shape;2360;p123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361" name="Google Shape;2361;p123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362" name="Google Shape;2362;p123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63" name="Google Shape;2363;p123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64" name="Google Shape;2364;p123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65" name="Google Shape;2365;p123"/>
          <p:cNvCxnSpPr>
            <a:stCxn id="2359" idx="3"/>
            <a:endCxn id="2361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66" name="Google Shape;2366;p123"/>
          <p:cNvCxnSpPr>
            <a:stCxn id="2361" idx="3"/>
            <a:endCxn id="2362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67" name="Google Shape;2367;p123"/>
          <p:cNvCxnSpPr>
            <a:stCxn id="2362" idx="3"/>
            <a:endCxn id="2363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68" name="Google Shape;2368;p123"/>
          <p:cNvCxnSpPr>
            <a:stCxn id="2363" idx="3"/>
            <a:endCxn id="2364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69" name="Google Shape;2369;p123"/>
          <p:cNvCxnSpPr>
            <a:stCxn id="2364" idx="3"/>
            <a:endCxn id="2370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1" name="Google Shape;2371;p123"/>
          <p:cNvCxnSpPr>
            <a:stCxn id="2360" idx="3"/>
            <a:endCxn id="2361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2" name="Google Shape;2372;p123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373" name="Google Shape;2373;p123"/>
          <p:cNvCxnSpPr>
            <a:stCxn id="2372" idx="3"/>
            <a:endCxn id="2362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4" name="Google Shape;2374;p123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375" name="Google Shape;2375;p123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376" name="Google Shape;2376;p123"/>
          <p:cNvCxnSpPr>
            <a:stCxn id="2374" idx="3"/>
            <a:endCxn id="2364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7" name="Google Shape;2377;p123"/>
          <p:cNvCxnSpPr>
            <a:stCxn id="2375" idx="3"/>
            <a:endCxn id="2370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0" name="Google Shape;2370;p123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78" name="Google Shape;2378;p123"/>
          <p:cNvCxnSpPr>
            <a:stCxn id="2370" idx="3"/>
            <a:endCxn id="2379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79" name="Google Shape;2379;p123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0" name="Google Shape;2380;p123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1" name="Google Shape;2381;p123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2" name="Google Shape;2382;p123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3" name="Google Shape;2383;p123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4" name="Google Shape;2384;p123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85" name="Google Shape;2385;p123"/>
          <p:cNvCxnSpPr>
            <a:stCxn id="2379" idx="2"/>
            <a:endCxn id="2380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6" name="Google Shape;2386;p123"/>
          <p:cNvCxnSpPr>
            <a:stCxn id="2379" idx="2"/>
            <a:endCxn id="2381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7" name="Google Shape;2387;p123"/>
          <p:cNvCxnSpPr>
            <a:stCxn id="2380" idx="3"/>
            <a:endCxn id="2381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8" name="Google Shape;2388;p123"/>
          <p:cNvCxnSpPr>
            <a:stCxn id="2381" idx="2"/>
            <a:endCxn id="2382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9" name="Google Shape;2389;p123"/>
          <p:cNvCxnSpPr>
            <a:stCxn id="2382" idx="2"/>
            <a:endCxn id="2383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90" name="Google Shape;2390;p123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91" name="Google Shape;2391;p123"/>
          <p:cNvCxnSpPr>
            <a:stCxn id="2390" idx="3"/>
            <a:endCxn id="2383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92" name="Google Shape;2392;p123"/>
          <p:cNvCxnSpPr>
            <a:stCxn id="2383" idx="2"/>
            <a:endCxn id="2384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93" name="Google Shape;2393;p123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123"/>
          <p:cNvSpPr/>
          <p:nvPr/>
        </p:nvSpPr>
        <p:spPr>
          <a:xfrm>
            <a:off x="3271250" y="3843425"/>
            <a:ext cx="4036200" cy="1088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23"/>
          <p:cNvSpPr txBox="1"/>
          <p:nvPr/>
        </p:nvSpPr>
        <p:spPr>
          <a:xfrm>
            <a:off x="3256675" y="3827500"/>
            <a:ext cx="3385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 Pytorch will helps us with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Defining a dataset			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Automatic Gradient Computation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Defining Neural Networks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96" name="Google Shape;2396;p123"/>
          <p:cNvSpPr txBox="1"/>
          <p:nvPr/>
        </p:nvSpPr>
        <p:spPr>
          <a:xfrm>
            <a:off x="5841275" y="41787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Optimization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Scheduling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100"/>
              <a:buChar char="❖"/>
            </a:pPr>
            <a:r>
              <a:rPr lang="en-GB" sz="1100">
                <a:solidFill>
                  <a:schemeClr val="dk1"/>
                </a:solidFill>
              </a:rPr>
              <a:t>Distributing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97" name="Google Shape;2397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951" y="448475"/>
            <a:ext cx="2110646" cy="2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124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9" name="Google Shape;240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Google Shape;2410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25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15" name="Google Shape;241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1" name="Google Shape;242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126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27" name="Google Shape;242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3" name="Google Shape;243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27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39" name="Google Shape;2439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5" name="Google Shape;244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28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1" name="Google Shape;245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7" name="Google Shape;245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63" name="Google Shape;246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9" name="Google Shape;246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30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75" name="Google Shape;247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1" name="Google Shape;248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Google Shape;2482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87" name="Google Shape;2487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Google Shape;2488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i="1" lang="en-GB" sz="1800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3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4" name="Google Shape;249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3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3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3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3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32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500" name="Google Shape;250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1" name="Google Shape;2501;p132"/>
          <p:cNvPicPr preferRelativeResize="0"/>
          <p:nvPr/>
        </p:nvPicPr>
        <p:blipFill rotWithShape="1">
          <a:blip r:embed="rId5">
            <a:alphaModFix/>
          </a:blip>
          <a:srcRect b="0" l="0" r="4425" t="0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133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509" name="Google Shape;250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34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grpSp>
        <p:nvGrpSpPr>
          <p:cNvPr id="2518" name="Google Shape;2518;p134"/>
          <p:cNvGrpSpPr/>
          <p:nvPr/>
        </p:nvGrpSpPr>
        <p:grpSpPr>
          <a:xfrm>
            <a:off x="376625" y="2429207"/>
            <a:ext cx="4155625" cy="901243"/>
            <a:chOff x="162500" y="2237775"/>
            <a:chExt cx="4155625" cy="1411500"/>
          </a:xfrm>
        </p:grpSpPr>
        <p:sp>
          <p:nvSpPr>
            <p:cNvPr id="2519" name="Google Shape;2519;p134"/>
            <p:cNvSpPr/>
            <p:nvPr/>
          </p:nvSpPr>
          <p:spPr>
            <a:xfrm>
              <a:off x="162500" y="2237775"/>
              <a:ext cx="3618900" cy="141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520" name="Google Shape;2520;p134"/>
            <p:cNvSpPr txBox="1"/>
            <p:nvPr/>
          </p:nvSpPr>
          <p:spPr>
            <a:xfrm>
              <a:off x="350925" y="2261950"/>
              <a:ext cx="39672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Learning rate = 0.01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Optimizer = Stochastic Gradient Descent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Loss = Binary Cross Entropy</a:t>
              </a:r>
              <a:endParaRPr/>
            </a:p>
          </p:txBody>
        </p:sp>
      </p:grpSp>
      <p:pic>
        <p:nvPicPr>
          <p:cNvPr id="2521" name="Google Shape;252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2" name="Google Shape;2522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35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grpSp>
        <p:nvGrpSpPr>
          <p:cNvPr id="2530" name="Google Shape;2530;p135"/>
          <p:cNvGrpSpPr/>
          <p:nvPr/>
        </p:nvGrpSpPr>
        <p:grpSpPr>
          <a:xfrm>
            <a:off x="376625" y="2429207"/>
            <a:ext cx="4155625" cy="901243"/>
            <a:chOff x="162500" y="2237775"/>
            <a:chExt cx="4155625" cy="1411500"/>
          </a:xfrm>
        </p:grpSpPr>
        <p:sp>
          <p:nvSpPr>
            <p:cNvPr id="2531" name="Google Shape;2531;p135"/>
            <p:cNvSpPr/>
            <p:nvPr/>
          </p:nvSpPr>
          <p:spPr>
            <a:xfrm>
              <a:off x="162500" y="2237775"/>
              <a:ext cx="3618900" cy="141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532" name="Google Shape;2532;p135"/>
            <p:cNvSpPr txBox="1"/>
            <p:nvPr/>
          </p:nvSpPr>
          <p:spPr>
            <a:xfrm>
              <a:off x="350925" y="2261950"/>
              <a:ext cx="39672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Learning rate = 0.01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Optimizer = Stochastic Gradient Descent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Loss = Binary Cross Entropy</a:t>
              </a:r>
              <a:endParaRPr/>
            </a:p>
          </p:txBody>
        </p:sp>
      </p:grpSp>
      <p:pic>
        <p:nvPicPr>
          <p:cNvPr id="2533" name="Google Shape;253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36"/>
          <p:cNvSpPr txBox="1"/>
          <p:nvPr/>
        </p:nvSpPr>
        <p:spPr>
          <a:xfrm>
            <a:off x="555950" y="1189863"/>
            <a:ext cx="56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grpSp>
        <p:nvGrpSpPr>
          <p:cNvPr id="2543" name="Google Shape;2543;p136"/>
          <p:cNvGrpSpPr/>
          <p:nvPr/>
        </p:nvGrpSpPr>
        <p:grpSpPr>
          <a:xfrm>
            <a:off x="376625" y="2429207"/>
            <a:ext cx="4155625" cy="901243"/>
            <a:chOff x="162500" y="2237775"/>
            <a:chExt cx="4155625" cy="1411500"/>
          </a:xfrm>
        </p:grpSpPr>
        <p:sp>
          <p:nvSpPr>
            <p:cNvPr id="2544" name="Google Shape;2544;p136"/>
            <p:cNvSpPr/>
            <p:nvPr/>
          </p:nvSpPr>
          <p:spPr>
            <a:xfrm>
              <a:off x="162500" y="2237775"/>
              <a:ext cx="3618900" cy="141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545" name="Google Shape;2545;p136"/>
            <p:cNvSpPr txBox="1"/>
            <p:nvPr/>
          </p:nvSpPr>
          <p:spPr>
            <a:xfrm>
              <a:off x="350925" y="2261950"/>
              <a:ext cx="39672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Learning rate = 0.01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Optimizer = Stochastic Gradient Descent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Loss = Binary Cross Entropy</a:t>
              </a:r>
              <a:endParaRPr/>
            </a:p>
          </p:txBody>
        </p:sp>
      </p:grpSp>
      <p:pic>
        <p:nvPicPr>
          <p:cNvPr id="2546" name="Google Shape;254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50" name="Google Shape;2550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37"/>
          <p:cNvSpPr txBox="1"/>
          <p:nvPr/>
        </p:nvSpPr>
        <p:spPr>
          <a:xfrm>
            <a:off x="212150" y="454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Thomas van Osch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  <p:sp>
        <p:nvSpPr>
          <p:cNvPr id="2557" name="Google Shape;255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37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Fin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559" name="Google Shape;255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0" name="Google Shape;256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61" name="Google Shape;256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6" name="Google Shape;256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7" name="Google Shape;256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68" name="Google Shape;256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3" name="Google Shape;257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2574" name="Google Shape;257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Introduction Series</a:t>
            </a:r>
            <a:endParaRPr b="1"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-1204525" y="467050"/>
            <a:ext cx="2594700" cy="2747700"/>
          </a:xfrm>
          <a:prstGeom prst="diamond">
            <a:avLst/>
          </a:prstGeom>
          <a:noFill/>
          <a:ln cap="flat" cmpd="sng" w="9525">
            <a:solidFill>
              <a:srgbClr val="042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What is a dog?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Categories of Machine Learning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26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42" name="Google Shape;242;p2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" name="Google Shape;243;p2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3" name="Google Shape;263;p2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64" name="Google Shape;26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6" name="Google Shape;266;p26"/>
          <p:cNvCxnSpPr/>
          <p:nvPr/>
        </p:nvCxnSpPr>
        <p:spPr>
          <a:xfrm flipH="1" rot="10800000">
            <a:off x="1962074" y="2979753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26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68" name="Google Shape;268;p26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grpSp>
        <p:nvGrpSpPr>
          <p:cNvPr id="269" name="Google Shape;269;p26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70" name="Google Shape;270;p2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71" name="Google Shape;271;p2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2" name="Google Shape;272;p26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2" name="Google Shape;292;p2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293" name="Google Shape;293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26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7" name="Google Shape;2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labels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Detect Patterns in the data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01.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02.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03.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the environment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Control, gaming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Networks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310" name="Google Shape;310;p2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311" name="Google Shape;311;p2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2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317" name="Google Shape;317;p2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" name="Google Shape;3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50" y="2760173"/>
            <a:ext cx="3363950" cy="2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6">
            <a:alphaModFix/>
          </a:blip>
          <a:srcRect b="2792" l="1098" r="853" t="2849"/>
          <a:stretch/>
        </p:blipFill>
        <p:spPr>
          <a:xfrm>
            <a:off x="233113" y="3139663"/>
            <a:ext cx="3123025" cy="16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39" name="Google Shape;3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50" y="2760173"/>
            <a:ext cx="3363950" cy="2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 rotWithShape="1">
          <a:blip r:embed="rId6">
            <a:alphaModFix/>
          </a:blip>
          <a:srcRect b="2792" l="1098" r="853" t="2849"/>
          <a:stretch/>
        </p:blipFill>
        <p:spPr>
          <a:xfrm>
            <a:off x="233113" y="3139663"/>
            <a:ext cx="3123025" cy="16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53" name="Google Shape;3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0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55" name="Google Shape;355;p30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1" name="Google Shape;361;p30"/>
            <p:cNvCxnSpPr>
              <a:stCxn id="355" idx="6"/>
              <a:endCxn id="35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30"/>
            <p:cNvCxnSpPr>
              <a:stCxn id="356" idx="6"/>
              <a:endCxn id="358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30"/>
            <p:cNvCxnSpPr>
              <a:stCxn id="357" idx="6"/>
              <a:endCxn id="359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30"/>
            <p:cNvCxnSpPr>
              <a:stCxn id="359" idx="2"/>
              <a:endCxn id="35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30"/>
            <p:cNvCxnSpPr>
              <a:stCxn id="359" idx="6"/>
              <a:endCxn id="360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0"/>
            <p:cNvCxnSpPr>
              <a:stCxn id="360" idx="2"/>
              <a:endCxn id="35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67" name="Google Shape;3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0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70" name="Google Shape;370;p3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30"/>
          <p:cNvCxnSpPr>
            <a:stCxn id="357" idx="6"/>
            <a:endCxn id="358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0"/>
          <p:cNvCxnSpPr>
            <a:stCxn id="355" idx="6"/>
            <a:endCxn id="359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3" name="Google Shape;3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4" name="Google Shape;384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85" name="Google Shape;3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1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87" name="Google Shape;387;p3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" name="Google Shape;393;p31"/>
            <p:cNvCxnSpPr>
              <a:stCxn id="387" idx="6"/>
              <a:endCxn id="390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31"/>
            <p:cNvCxnSpPr>
              <a:stCxn id="388" idx="6"/>
              <a:endCxn id="390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31"/>
            <p:cNvCxnSpPr>
              <a:stCxn id="389" idx="6"/>
              <a:endCxn id="391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31"/>
            <p:cNvCxnSpPr>
              <a:stCxn id="391" idx="2"/>
              <a:endCxn id="388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31"/>
            <p:cNvCxnSpPr>
              <a:stCxn id="391" idx="6"/>
              <a:endCxn id="392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31"/>
            <p:cNvCxnSpPr>
              <a:stCxn id="392" idx="2"/>
              <a:endCxn id="390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99" name="Google Shape;3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31"/>
          <p:cNvCxnSpPr>
            <a:stCxn id="389" idx="6"/>
            <a:endCxn id="390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1"/>
          <p:cNvCxnSpPr>
            <a:stCxn id="387" idx="6"/>
            <a:endCxn id="391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31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06" name="Google Shape;4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Prerequisites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7165785" y="1581164"/>
            <a:ext cx="724200" cy="724200"/>
          </a:xfrm>
          <a:prstGeom prst="ellipse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5351393" y="31338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28625" y="383150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7997881" y="98741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8421947" y="6791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19" name="Google Shape;4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2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21" name="Google Shape;421;p3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7" name="Google Shape;427;p32"/>
            <p:cNvCxnSpPr>
              <a:stCxn id="421" idx="6"/>
              <a:endCxn id="424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2"/>
            <p:cNvCxnSpPr>
              <a:stCxn id="422" idx="6"/>
              <a:endCxn id="424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32"/>
            <p:cNvCxnSpPr>
              <a:stCxn id="423" idx="6"/>
              <a:endCxn id="425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32"/>
            <p:cNvCxnSpPr>
              <a:stCxn id="425" idx="2"/>
              <a:endCxn id="422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32"/>
            <p:cNvCxnSpPr>
              <a:stCxn id="425" idx="6"/>
              <a:endCxn id="426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32"/>
            <p:cNvCxnSpPr>
              <a:stCxn id="426" idx="2"/>
              <a:endCxn id="424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3" name="Google Shape;4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36" name="Google Shape;436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32"/>
          <p:cNvCxnSpPr>
            <a:stCxn id="423" idx="6"/>
            <a:endCxn id="424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2"/>
          <p:cNvCxnSpPr>
            <a:stCxn id="421" idx="6"/>
            <a:endCxn id="425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32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40" name="Google Shape;4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54" name="Google Shape;4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33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56" name="Google Shape;456;p3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2" name="Google Shape;462;p33"/>
            <p:cNvCxnSpPr>
              <a:stCxn id="456" idx="6"/>
              <a:endCxn id="459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33"/>
            <p:cNvCxnSpPr>
              <a:stCxn id="457" idx="6"/>
              <a:endCxn id="459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33"/>
            <p:cNvCxnSpPr>
              <a:stCxn id="458" idx="6"/>
              <a:endCxn id="460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33"/>
            <p:cNvCxnSpPr>
              <a:stCxn id="460" idx="2"/>
              <a:endCxn id="457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33"/>
            <p:cNvCxnSpPr>
              <a:stCxn id="460" idx="6"/>
              <a:endCxn id="461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33"/>
            <p:cNvCxnSpPr>
              <a:stCxn id="461" idx="2"/>
              <a:endCxn id="459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68" name="Google Shape;4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2" name="Google Shape;472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3" name="Google Shape;473;p33"/>
          <p:cNvCxnSpPr>
            <a:stCxn id="458" idx="6"/>
            <a:endCxn id="459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3"/>
          <p:cNvCxnSpPr>
            <a:stCxn id="456" idx="6"/>
            <a:endCxn id="460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3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76" name="Google Shape;47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89" name="Google Shape;489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34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92" name="Google Shape;492;p3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8" name="Google Shape;498;p34"/>
            <p:cNvCxnSpPr>
              <a:stCxn id="492" idx="6"/>
              <a:endCxn id="49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34"/>
            <p:cNvCxnSpPr>
              <a:stCxn id="493" idx="6"/>
              <a:endCxn id="495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34"/>
            <p:cNvCxnSpPr>
              <a:stCxn id="494" idx="6"/>
              <a:endCxn id="496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34"/>
            <p:cNvCxnSpPr>
              <a:stCxn id="496" idx="2"/>
              <a:endCxn id="49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34"/>
            <p:cNvCxnSpPr>
              <a:stCxn id="496" idx="6"/>
              <a:endCxn id="497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34"/>
            <p:cNvCxnSpPr>
              <a:stCxn id="497" idx="2"/>
              <a:endCxn id="49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04" name="Google Shape;5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08" name="Google Shape;508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Google Shape;509;p34"/>
          <p:cNvCxnSpPr>
            <a:stCxn id="494" idx="6"/>
            <a:endCxn id="495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34"/>
          <p:cNvCxnSpPr>
            <a:stCxn id="492" idx="6"/>
            <a:endCxn id="496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34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12" name="Google Shape;5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26" name="Google Shape;526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27" name="Google Shape;5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35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529" name="Google Shape;529;p3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5" name="Google Shape;535;p35"/>
            <p:cNvCxnSpPr>
              <a:stCxn id="529" idx="6"/>
              <a:endCxn id="532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35"/>
            <p:cNvCxnSpPr>
              <a:stCxn id="530" idx="6"/>
              <a:endCxn id="532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35"/>
            <p:cNvCxnSpPr>
              <a:stCxn id="531" idx="6"/>
              <a:endCxn id="533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35"/>
            <p:cNvCxnSpPr>
              <a:stCxn id="533" idx="2"/>
              <a:endCxn id="530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35"/>
            <p:cNvCxnSpPr>
              <a:stCxn id="533" idx="6"/>
              <a:endCxn id="534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35"/>
            <p:cNvCxnSpPr>
              <a:stCxn id="534" idx="2"/>
              <a:endCxn id="532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41" name="Google Shape;5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35"/>
          <p:cNvCxnSpPr>
            <a:stCxn id="531" idx="6"/>
            <a:endCxn id="532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35"/>
          <p:cNvCxnSpPr>
            <a:stCxn id="529" idx="6"/>
            <a:endCxn id="533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5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sp>
        <p:nvSpPr>
          <p:cNvPr id="555" name="Google Shape;555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br>
              <a:rPr b="1" lang="en-GB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pic>
        <p:nvPicPr>
          <p:cNvPr id="556" name="Google Shape;55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2" name="Google Shape;562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3" name="Google Shape;563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4" name="Google Shape;584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85" name="Google Shape;58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7" name="Google Shape;587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88" name="Google Shape;588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94" name="Google Shape;594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5" name="Google Shape;595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6" name="Google Shape;616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17" name="Google Shape;61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0" name="Google Shape;620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1" name="Google Shape;621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3" name="Google Shape;623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29" name="Google Shape;629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0" name="Google Shape;630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1" name="Google Shape;651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52" name="Google Shape;65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" name="Google Shape;654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55" name="Google Shape;655;p38"/>
          <p:cNvCxnSpPr/>
          <p:nvPr/>
        </p:nvCxnSpPr>
        <p:spPr>
          <a:xfrm flipH="1" rot="10800000">
            <a:off x="558550" y="1623400"/>
            <a:ext cx="2274900" cy="107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57" name="Google Shape;657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58" name="Google Shape;658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65" name="Google Shape;665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6" name="Google Shape;666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7" name="Google Shape;687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88" name="Google Shape;68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1" name="Google Shape;691;p39"/>
          <p:cNvCxnSpPr/>
          <p:nvPr/>
        </p:nvCxnSpPr>
        <p:spPr>
          <a:xfrm flipH="1" rot="10800000">
            <a:off x="927675" y="1623350"/>
            <a:ext cx="1905900" cy="209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93" name="Google Shape;693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94" name="Google Shape;694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1" name="Google Shape;701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2" name="Google Shape;702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3" name="Google Shape;723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24" name="Google Shape;72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6" name="Google Shape;726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27" name="Google Shape;727;p40"/>
          <p:cNvCxnSpPr/>
          <p:nvPr/>
        </p:nvCxnSpPr>
        <p:spPr>
          <a:xfrm flipH="1" rot="10800000">
            <a:off x="2200200" y="1623175"/>
            <a:ext cx="633300" cy="27675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29" name="Google Shape;729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0" name="Google Shape;73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1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37" name="Google Shape;737;p41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8" name="Google Shape;738;p41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9" name="Google Shape;759;p41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60" name="Google Shape;76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2" name="Google Shape;762;p41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63" name="Google Shape;763;p41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4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65" name="Google Shape;765;p41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66" name="Google Shape;76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Plan for Today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15488" y="3149175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136745" y="16123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57513" y="22507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2475913" y="2209725"/>
            <a:ext cx="43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Neural Networks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Dense and Convolutions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2475920" y="1594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632861" y="2176425"/>
            <a:ext cx="2396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Language Modelling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Recurrence and Transformers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4632870" y="1594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15488" y="2227950"/>
            <a:ext cx="43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General Introduction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Machine Learning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6899145" y="16123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992418" y="2161500"/>
            <a:ext cx="203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High Performance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How can I train efficiently?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3" name="Google Shape;773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4" name="Google Shape;774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5" name="Google Shape;795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96" name="Google Shape;79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8" name="Google Shape;798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99" name="Google Shape;799;p42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0" name="Google Shape;8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802" name="Google Shape;802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3" name="Google Shape;803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0" name="Google Shape;810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1" name="Google Shape;811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2" name="Google Shape;832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33" name="Google Shape;833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5" name="Google Shape;835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7" name="Google Shape;8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  <p:sp>
        <p:nvSpPr>
          <p:cNvPr id="840" name="Google Shape;840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841" name="Google Shape;841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2" name="Google Shape;84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49" name="Google Shape;849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0" name="Google Shape;850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1" name="Google Shape;871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72" name="Google Shape;87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4" name="Google Shape;874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75" name="Google Shape;875;p44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6" name="Google Shape;8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78" name="Google Shape;87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8" name="Google Shape;888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89" name="Google Shape;8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1" name="Google Shape;891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2" name="Google Shape;892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3" name="Google Shape;893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3" name="Google Shape;913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14" name="Google Shape;914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16" name="Google Shape;916;p45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7" name="Google Shape;917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18" name="Google Shape;918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19" name="Google Shape;919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20" name="Google Shape;920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0" name="Google Shape;940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941" name="Google Shape;941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2" name="Google Shape;942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3" name="Google Shape;943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50" name="Google Shape;950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51" name="Google Shape;9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56" name="Google Shape;956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58" name="Google Shape;958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59" name="Google Shape;959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0" name="Google Shape;960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0" name="Google Shape;980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81" name="Google Shape;981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3" name="Google Shape;983;p46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4" name="Google Shape;984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85" name="Google Shape;985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86" name="Google Shape;986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87" name="Google Shape;987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008" name="Google Shape;1008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9" name="Google Shape;1009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0" name="Google Shape;1010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17" name="Google Shape;1017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18" name="Google Shape;10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27" name="Google Shape;1027;p48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</a:t>
            </a:r>
            <a:r>
              <a:rPr lang="en-GB">
                <a:solidFill>
                  <a:srgbClr val="FFFFFF"/>
                </a:solidFill>
              </a:rPr>
              <a:t>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29" name="Google Shape;1029;p48"/>
          <p:cNvSpPr/>
          <p:nvPr/>
        </p:nvSpPr>
        <p:spPr>
          <a:xfrm>
            <a:off x="776623" y="3739326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8"/>
          <p:cNvSpPr/>
          <p:nvPr/>
        </p:nvSpPr>
        <p:spPr>
          <a:xfrm>
            <a:off x="356606" y="4197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31" name="Google Shape;1031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48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9" name="Google Shape;10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41" name="Google Shape;1041;p49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43" name="Google Shape;1043;p49"/>
          <p:cNvSpPr/>
          <p:nvPr/>
        </p:nvSpPr>
        <p:spPr>
          <a:xfrm>
            <a:off x="776623" y="3739326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9"/>
          <p:cNvSpPr/>
          <p:nvPr/>
        </p:nvSpPr>
        <p:spPr>
          <a:xfrm>
            <a:off x="356606" y="4197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9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59" name="Google Shape;1059;p50"/>
          <p:cNvSpPr/>
          <p:nvPr/>
        </p:nvSpPr>
        <p:spPr>
          <a:xfrm>
            <a:off x="776623" y="3739326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356606" y="4197668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61" name="Google Shape;1061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0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5" name="Google Shape;1065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6" name="Google Shape;1066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1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3" name="Google Shape;10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1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75" name="Google Shape;1075;p51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1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078" name="Google Shape;1078;p51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079" name="Google Shape;1079;p51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080" name="Google Shape;1080;p51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51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51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51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51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51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6" name="Google Shape;1086;p51"/>
              <p:cNvCxnSpPr>
                <a:stCxn id="1080" idx="6"/>
                <a:endCxn id="1083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7" name="Google Shape;1087;p51"/>
              <p:cNvCxnSpPr>
                <a:stCxn id="1081" idx="6"/>
                <a:endCxn id="1083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8" name="Google Shape;1088;p51"/>
              <p:cNvCxnSpPr>
                <a:stCxn id="1082" idx="6"/>
                <a:endCxn id="1084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9" name="Google Shape;1089;p51"/>
              <p:cNvCxnSpPr>
                <a:stCxn id="1084" idx="2"/>
                <a:endCxn id="1081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0" name="Google Shape;1090;p51"/>
              <p:cNvCxnSpPr>
                <a:stCxn id="1084" idx="6"/>
                <a:endCxn id="1085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1" name="Google Shape;1091;p51"/>
              <p:cNvCxnSpPr>
                <a:stCxn id="1085" idx="2"/>
                <a:endCxn id="1083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092" name="Google Shape;1092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6922" y="1557365"/>
              <a:ext cx="223236" cy="128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04628" y="2141223"/>
              <a:ext cx="223231" cy="128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7" name="Google Shape;1097;p51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8" name="Google Shape;1098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Machine Learning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7" name="Google Shape;107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8" name="Google Shape;108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14" name="Google Shape;114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06" name="Google Shape;1106;p52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5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2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109" name="Google Shape;1109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10" name="Google Shape;1110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11" name="Google Shape;1111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17" name="Google Shape;1117;p52"/>
              <p:cNvCxnSpPr>
                <a:stCxn id="1111" idx="6"/>
                <a:endCxn id="1114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8" name="Google Shape;1118;p52"/>
              <p:cNvCxnSpPr>
                <a:stCxn id="1112" idx="6"/>
                <a:endCxn id="1114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9" name="Google Shape;1119;p52"/>
              <p:cNvCxnSpPr>
                <a:stCxn id="1113" idx="6"/>
                <a:endCxn id="1115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0" name="Google Shape;1120;p52"/>
              <p:cNvCxnSpPr>
                <a:stCxn id="1115" idx="2"/>
                <a:endCxn id="1112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1" name="Google Shape;1121;p52"/>
              <p:cNvCxnSpPr>
                <a:stCxn id="1115" idx="6"/>
                <a:endCxn id="1116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2" name="Google Shape;1122;p52"/>
              <p:cNvCxnSpPr>
                <a:stCxn id="1116" idx="2"/>
                <a:endCxn id="1114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123" name="Google Shape;112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5" name="Google Shape;1125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6" name="Google Shape;1126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7" name="Google Shape;1127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9" name="Google Shape;1129;p52"/>
          <p:cNvCxnSpPr>
            <a:stCxn id="1128" idx="2"/>
            <a:endCxn id="1113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52"/>
          <p:cNvCxnSpPr>
            <a:stCxn id="1128" idx="2"/>
            <a:endCxn id="112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52"/>
          <p:cNvCxnSpPr>
            <a:stCxn id="1128" idx="6"/>
            <a:endCxn id="1116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2" name="Google Shape;113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41" name="Google Shape;1141;p53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53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53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144" name="Google Shape;1144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45" name="Google Shape;1145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1" name="Google Shape;1151;p53"/>
            <p:cNvCxnSpPr>
              <a:stCxn id="1145" idx="6"/>
              <a:endCxn id="114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p53"/>
            <p:cNvCxnSpPr>
              <a:stCxn id="1146" idx="6"/>
              <a:endCxn id="1148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53"/>
            <p:cNvCxnSpPr>
              <a:stCxn id="1147" idx="6"/>
              <a:endCxn id="1149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53"/>
            <p:cNvCxnSpPr>
              <a:stCxn id="1149" idx="2"/>
              <a:endCxn id="114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53"/>
            <p:cNvCxnSpPr>
              <a:stCxn id="1149" idx="6"/>
              <a:endCxn id="1150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p53"/>
            <p:cNvCxnSpPr>
              <a:stCxn id="1150" idx="2"/>
              <a:endCxn id="114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57" name="Google Shape;1157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0" name="Google Shape;1160;p53"/>
          <p:cNvCxnSpPr>
            <a:stCxn id="1159" idx="2"/>
            <a:endCxn id="1147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53"/>
          <p:cNvCxnSpPr>
            <a:stCxn id="1159" idx="2"/>
            <a:endCxn id="115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53"/>
          <p:cNvCxnSpPr>
            <a:stCxn id="1159" idx="6"/>
            <a:endCxn id="1150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3" name="Google Shape;1163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64" name="Google Shape;1164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65" name="Google Shape;1165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66" name="Google Shape;1166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67" name="Google Shape;116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75" name="Google Shape;1175;p54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5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54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178" name="Google Shape;1178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79" name="Google Shape;1179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5" name="Google Shape;1185;p54"/>
            <p:cNvCxnSpPr>
              <a:stCxn id="1179" idx="6"/>
              <a:endCxn id="1182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54"/>
            <p:cNvCxnSpPr>
              <a:stCxn id="1180" idx="6"/>
              <a:endCxn id="1182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54"/>
            <p:cNvCxnSpPr>
              <a:stCxn id="1181" idx="6"/>
              <a:endCxn id="1183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54"/>
            <p:cNvCxnSpPr>
              <a:stCxn id="1183" idx="2"/>
              <a:endCxn id="1180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54"/>
            <p:cNvCxnSpPr>
              <a:stCxn id="1183" idx="6"/>
              <a:endCxn id="1184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54"/>
            <p:cNvCxnSpPr>
              <a:stCxn id="1184" idx="2"/>
              <a:endCxn id="1182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1" name="Google Shape;1191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2" name="Google Shape;1192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4" name="Google Shape;1194;p54"/>
          <p:cNvCxnSpPr>
            <a:stCxn id="1193" idx="2"/>
            <a:endCxn id="1181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54"/>
          <p:cNvCxnSpPr>
            <a:stCxn id="1193" idx="2"/>
            <a:endCxn id="1192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54"/>
          <p:cNvCxnSpPr>
            <a:stCxn id="1193" idx="6"/>
            <a:endCxn id="1184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98" name="Google Shape;1198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99" name="Google Shape;1199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00" name="Google Shape;1200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01" name="Google Shape;1201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02" name="Google Shape;1202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03" name="Google Shape;1203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204" name="Google Shape;12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0" name="Google Shape;12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12" name="Google Shape;1212;p55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55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55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215" name="Google Shape;1215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216" name="Google Shape;1216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2" name="Google Shape;1222;p55"/>
            <p:cNvCxnSpPr>
              <a:stCxn id="1216" idx="6"/>
              <a:endCxn id="1219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p55"/>
            <p:cNvCxnSpPr>
              <a:stCxn id="1217" idx="6"/>
              <a:endCxn id="1219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p55"/>
            <p:cNvCxnSpPr>
              <a:stCxn id="1218" idx="6"/>
              <a:endCxn id="1220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5" name="Google Shape;1225;p55"/>
            <p:cNvCxnSpPr>
              <a:stCxn id="1220" idx="2"/>
              <a:endCxn id="1217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6" name="Google Shape;1226;p55"/>
            <p:cNvCxnSpPr>
              <a:stCxn id="1220" idx="6"/>
              <a:endCxn id="1221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7" name="Google Shape;1227;p55"/>
            <p:cNvCxnSpPr>
              <a:stCxn id="1221" idx="2"/>
              <a:endCxn id="1219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28" name="Google Shape;1228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9" name="Google Shape;1229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1" name="Google Shape;1231;p55"/>
          <p:cNvCxnSpPr>
            <a:stCxn id="1230" idx="2"/>
            <a:endCxn id="1218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55"/>
          <p:cNvCxnSpPr>
            <a:stCxn id="1230" idx="2"/>
            <a:endCxn id="1229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55"/>
          <p:cNvCxnSpPr>
            <a:stCxn id="1230" idx="6"/>
            <a:endCxn id="1221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35" name="Google Shape;1235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36" name="Google Shape;1236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37" name="Google Shape;1237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38" name="Google Shape;1238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39" name="Google Shape;1239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40" name="Google Shape;1240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41" name="Google Shape;12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6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7" name="Google Shape;12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56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49" name="Google Shape;1249;p56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5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6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252" name="Google Shape;1252;p56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253" name="Google Shape;1253;p56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9" name="Google Shape;1259;p56"/>
            <p:cNvCxnSpPr>
              <a:stCxn id="1253" idx="6"/>
              <a:endCxn id="125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0" name="Google Shape;1260;p56"/>
            <p:cNvCxnSpPr>
              <a:stCxn id="1254" idx="6"/>
              <a:endCxn id="1256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1" name="Google Shape;1261;p56"/>
            <p:cNvCxnSpPr>
              <a:stCxn id="1255" idx="6"/>
              <a:endCxn id="1257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2" name="Google Shape;1262;p56"/>
            <p:cNvCxnSpPr>
              <a:stCxn id="1257" idx="2"/>
              <a:endCxn id="125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3" name="Google Shape;1263;p56"/>
            <p:cNvCxnSpPr>
              <a:stCxn id="1257" idx="6"/>
              <a:endCxn id="1258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4" name="Google Shape;1264;p56"/>
            <p:cNvCxnSpPr>
              <a:stCxn id="1258" idx="2"/>
              <a:endCxn id="125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5" name="Google Shape;1265;p56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6" name="Google Shape;1266;p56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56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8" name="Google Shape;1268;p56"/>
          <p:cNvCxnSpPr>
            <a:stCxn id="1267" idx="2"/>
            <a:endCxn id="125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56"/>
          <p:cNvCxnSpPr>
            <a:stCxn id="1267" idx="2"/>
            <a:endCxn id="126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56"/>
          <p:cNvCxnSpPr>
            <a:stCxn id="1267" idx="6"/>
            <a:endCxn id="1258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1" name="Google Shape;1271;p56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72" name="Google Shape;1272;p56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73" name="Google Shape;1273;p56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74" name="Google Shape;1274;p56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75" name="Google Shape;1275;p56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76" name="Google Shape;1276;p56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77" name="Google Shape;1277;p56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78" name="Google Shape;127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56"/>
          <p:cNvSpPr txBox="1"/>
          <p:nvPr/>
        </p:nvSpPr>
        <p:spPr>
          <a:xfrm>
            <a:off x="931000" y="3479825"/>
            <a:ext cx="34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Transform the input to a space where we are able to </a:t>
            </a:r>
            <a:r>
              <a:rPr b="1" lang="en-GB">
                <a:solidFill>
                  <a:schemeClr val="lt1"/>
                </a:solidFill>
              </a:rPr>
              <a:t>separate</a:t>
            </a:r>
            <a:r>
              <a:rPr lang="en-GB">
                <a:solidFill>
                  <a:schemeClr val="lt1"/>
                </a:solidFill>
              </a:rPr>
              <a:t> the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5" name="Google Shape;12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Faces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87" name="Google Shape;1287;p57"/>
          <p:cNvSpPr/>
          <p:nvPr/>
        </p:nvSpPr>
        <p:spPr>
          <a:xfrm rot="-5400000">
            <a:off x="21825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5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57"/>
          <p:cNvSpPr/>
          <p:nvPr/>
        </p:nvSpPr>
        <p:spPr>
          <a:xfrm flipH="1" rot="10800000">
            <a:off x="356606" y="3739326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90" name="Google Shape;1290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1" name="Google Shape;1291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b="1" lang="en-GB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92" name="Google Shape;1292;p57"/>
          <p:cNvPicPr preferRelativeResize="0"/>
          <p:nvPr/>
        </p:nvPicPr>
        <p:blipFill rotWithShape="1">
          <a:blip r:embed="rId4">
            <a:alphaModFix/>
          </a:blip>
          <a:srcRect b="71182" l="0" r="0" t="0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3" name="Google Shape;1293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94" name="Google Shape;1294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0" name="Google Shape;1300;p57"/>
            <p:cNvCxnSpPr>
              <a:stCxn id="1294" idx="6"/>
              <a:endCxn id="129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1" name="Google Shape;1301;p57"/>
            <p:cNvCxnSpPr>
              <a:stCxn id="1295" idx="6"/>
              <a:endCxn id="1297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2" name="Google Shape;1302;p57"/>
            <p:cNvCxnSpPr>
              <a:stCxn id="1296" idx="6"/>
              <a:endCxn id="1298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3" name="Google Shape;1303;p57"/>
            <p:cNvCxnSpPr>
              <a:stCxn id="1298" idx="2"/>
              <a:endCxn id="129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4" name="Google Shape;1304;p57"/>
            <p:cNvCxnSpPr>
              <a:stCxn id="1298" idx="6"/>
              <a:endCxn id="1299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5" name="Google Shape;1305;p57"/>
            <p:cNvCxnSpPr>
              <a:stCxn id="1299" idx="2"/>
              <a:endCxn id="129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06" name="Google Shape;1306;p57"/>
          <p:cNvPicPr preferRelativeResize="0"/>
          <p:nvPr/>
        </p:nvPicPr>
        <p:blipFill rotWithShape="1">
          <a:blip r:embed="rId5">
            <a:alphaModFix/>
          </a:blip>
          <a:srcRect b="0" l="0" r="30545" t="0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12" name="Google Shape;1312;p5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58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4" name="Google Shape;1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6" name="Google Shape;1316;p58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22" name="Google Shape;1322;p5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59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4" name="Google Shape;1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5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6" name="Google Shape;1326;p59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32" name="Google Shape;1332;p60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60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4" name="Google Shape;13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60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37" name="Google Shape;1337;p60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43" name="Google Shape;1343;p6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61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5" name="Google Shape;1345;p61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61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49" name="Google Shape;1349;p61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55" name="Google Shape;1355;p6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62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7" name="Google Shape;1357;p62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62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61" name="Google Shape;1361;p62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68" name="Google Shape;1368;p63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63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0" name="Google Shape;1370;p63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63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63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74" name="Google Shape;1374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63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76" name="Google Shape;1376;p63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83" name="Google Shape;1383;p64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64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5" name="Google Shape;1385;p64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64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89" name="Google Shape;138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90" name="Google Shape;1390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64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92" name="Google Shape;1392;p64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94" name="Google Shape;1394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400" name="Google Shape;1400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401" name="Google Shape;1401;p65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65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3" name="Google Shape;1403;p65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5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07" name="Google Shape;1407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08" name="Google Shape;1408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65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10" name="Google Shape;1410;p65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2" name="Google Shape;1412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418" name="Google Shape;1418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pic>
        <p:nvPicPr>
          <p:cNvPr id="1419" name="Google Shape;14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66"/>
          <p:cNvPicPr preferRelativeResize="0"/>
          <p:nvPr/>
        </p:nvPicPr>
        <p:blipFill rotWithShape="1">
          <a:blip r:embed="rId4">
            <a:alphaModFix/>
          </a:blip>
          <a:srcRect b="6138" l="0" r="0" t="4119"/>
          <a:stretch/>
        </p:blipFill>
        <p:spPr>
          <a:xfrm>
            <a:off x="409675" y="970825"/>
            <a:ext cx="3715525" cy="30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300" y="999075"/>
            <a:ext cx="4109600" cy="30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7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Neural Network Demo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27" name="Google Shape;1427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4B3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223F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29" name="Google Shape;1429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1430" name="Google Shape;1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https://playground.tensorflow.org/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32" name="Google Shape;143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8" name="Google Shape;1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Neural Network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441" name="Google Shape;1441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68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68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44" name="Google Shape;1444;p68"/>
          <p:cNvSpPr txBox="1"/>
          <p:nvPr/>
        </p:nvSpPr>
        <p:spPr>
          <a:xfrm>
            <a:off x="128875" y="967900"/>
            <a:ext cx="3000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Anything in between is </a:t>
            </a:r>
            <a:r>
              <a:rPr b="1" lang="en-GB">
                <a:solidFill>
                  <a:schemeClr val="lt1"/>
                </a:solidFill>
              </a:rPr>
              <a:t>hidden</a:t>
            </a:r>
            <a:br>
              <a:rPr b="1" lang="en-GB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Layers are represented as vectors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Edges are matrices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	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We train the weights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45" name="Google Shape;144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Network Training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451" name="Google Shape;1451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52" name="Google Shape;1452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53" name="Google Shape;1453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59" name="Google Shape;1459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2" name="Google Shape;14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69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69" name="Google Shape;14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72" name="Google Shape;1472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Define the Model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74" name="Google Shape;1474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75" name="Google Shape;1475;p70"/>
          <p:cNvSpPr txBox="1"/>
          <p:nvPr/>
        </p:nvSpPr>
        <p:spPr>
          <a:xfrm>
            <a:off x="4787756" y="2047038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What function to optimize?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function to approximate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your desired solution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76" name="Google Shape;1476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77" name="Google Shape;1477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Process your data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78" name="Google Shape;1478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79" name="Google Shape;1479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How to evaluate the model?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85" name="Google Shape;14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87" name="Google Shape;1487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8" name="Google Shape;1488;p71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94" name="Google Shape;14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96" name="Google Shape;1496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498" name="Google Shape;1498;p72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72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05" name="Google Shape;150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08" name="Google Shape;1508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0" name="Google Shape;1510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511" name="Google Shape;1511;p73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73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73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20" name="Google Shape;15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23" name="Google Shape;1523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25" name="Google Shape;1525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526" name="Google Shape;1526;p74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74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74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74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36" name="Google Shape;15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39" name="Google Shape;1539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41" name="Google Shape;1541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42" name="Google Shape;1542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43" name="Google Shape;1543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44" name="Google Shape;1544;p75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5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75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75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54" name="Google Shape;1554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76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56" name="Google Shape;155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8" name="Google Shape;155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76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65" name="Google Shape;1565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67" name="Google Shape;156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70" name="Google Shape;157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7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7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77" name="Google Shape;1577;p7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78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79" name="Google Shape;15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7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8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82" name="Google Shape;158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78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590" name="Google Shape;1590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92" name="Google Shape;15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95" name="Google Shape;159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79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79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05" name="Google Shape;1605;p80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80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07" name="Google Shape;160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80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0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10" name="Google Shape;1610;p8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80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12" name="Google Shape;1612;p80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13" name="Google Shape;161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80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80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22" name="Google Shape;1622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24" name="Google Shape;162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81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1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27" name="Google Shape;1627;p81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8" name="Google Shape;1628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30" name="Google Shape;1630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31" name="Google Shape;1631;p81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32" name="Google Shape;163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81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81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41" name="Google Shape;1641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642" name="Google Shape;1642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44" name="Google Shape;16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82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2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47" name="Google Shape;1647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48" name="Google Shape;1648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50" name="Google Shape;1650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51" name="Google Shape;1651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52" name="Google Shape;165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82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82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61" name="Google Shape;1661;p83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2" name="Google Shape;1662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63" name="Google Shape;1663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4" name="Google Shape;1664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71" name="Google Shape;1671;p84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2" name="Google Shape;1672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73" name="Google Shape;1673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5" name="Google Shape;1675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76" name="Google Shape;1676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77" name="Google Shape;1677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83" name="Google Shape;1683;p85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4" name="Google Shape;1684;p85"/>
          <p:cNvGrpSpPr/>
          <p:nvPr/>
        </p:nvGrpSpPr>
        <p:grpSpPr>
          <a:xfrm>
            <a:off x="4291182" y="954113"/>
            <a:ext cx="4501368" cy="2564050"/>
            <a:chOff x="4245607" y="1265463"/>
            <a:chExt cx="4501368" cy="2564050"/>
          </a:xfrm>
        </p:grpSpPr>
        <p:pic>
          <p:nvPicPr>
            <p:cNvPr id="1685" name="Google Shape;1685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7" name="Google Shape;1687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88" name="Google Shape;1688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89" name="Google Shape;1689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90" name="Google Shape;1690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691" name="Google Shape;1691;p85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92" name="Google Shape;1692;p85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93" name="Google Shape;1693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99" name="Google Shape;1699;p86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0" name="Google Shape;1700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701" name="Google Shape;1701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4" name="Google Shape;1704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05" name="Google Shape;1705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06" name="Google Shape;1706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07" name="Google Shape;1707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08" name="Google Shape;1708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9" name="Google Shape;1709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10" name="Google Shape;1710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16" name="Google Shape;1716;p87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719" name="Google Shape;1719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20" name="Google Shape;1720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1" name="Google Shape;1721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2" name="Google Shape;1722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3" name="Google Shape;1723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5" name="Google Shape;1725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6" name="Google Shape;1726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7" name="Google Shape;1727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28" name="Google Shape;1728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9" name="Google Shape;1729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30" name="Google Shape;1730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36" name="Google Shape;1736;p88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39" name="Google Shape;1739;p88"/>
          <p:cNvSpPr/>
          <p:nvPr/>
        </p:nvSpPr>
        <p:spPr>
          <a:xfrm>
            <a:off x="3129400" y="4003713"/>
            <a:ext cx="2585100" cy="7791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0" name="Google Shape;1740;p88"/>
          <p:cNvSpPr txBox="1"/>
          <p:nvPr/>
        </p:nvSpPr>
        <p:spPr>
          <a:xfrm>
            <a:off x="2938100" y="4039338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000"/>
              <a:buChar char="❖"/>
            </a:pPr>
            <a:r>
              <a:rPr lang="en-GB" sz="1000">
                <a:solidFill>
                  <a:schemeClr val="dk1"/>
                </a:solidFill>
              </a:rPr>
              <a:t>Can be used with loss function that are not differentiable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❖"/>
            </a:pPr>
            <a:r>
              <a:rPr lang="en-GB" sz="1000">
                <a:solidFill>
                  <a:schemeClr val="dk1"/>
                </a:solidFill>
              </a:rPr>
              <a:t>No Guarantee that we find the global optimum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1741" name="Google Shape;1741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42" name="Google Shape;1742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3" name="Google Shape;1743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4" name="Google Shape;1744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5" name="Google Shape;1745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46" name="Google Shape;1746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47" name="Google Shape;1747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48" name="Google Shape;1748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49" name="Google Shape;1749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50" name="Google Shape;1750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51" name="Google Shape;1751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52" name="Google Shape;1752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8" name="Google Shape;175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61" name="Google Shape;1761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64" name="Google Shape;1764;p89"/>
          <p:cNvSpPr txBox="1"/>
          <p:nvPr/>
        </p:nvSpPr>
        <p:spPr>
          <a:xfrm>
            <a:off x="143375" y="2367400"/>
            <a:ext cx="247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65" name="Google Shape;176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6" name="Google Shape;1766;p89"/>
          <p:cNvGrpSpPr/>
          <p:nvPr/>
        </p:nvGrpSpPr>
        <p:grpSpPr>
          <a:xfrm>
            <a:off x="3980050" y="1543038"/>
            <a:ext cx="3566777" cy="2735850"/>
            <a:chOff x="3720325" y="1364525"/>
            <a:chExt cx="3566777" cy="2735850"/>
          </a:xfrm>
        </p:grpSpPr>
        <p:pic>
          <p:nvPicPr>
            <p:cNvPr id="1767" name="Google Shape;1767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8" name="Google Shape;1768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9" name="Google Shape;1769;p8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78" name="Google Shape;1778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9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81" name="Google Shape;1781;p90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82" name="Google Shape;178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3" name="Google Shape;1783;p90"/>
          <p:cNvGrpSpPr/>
          <p:nvPr/>
        </p:nvGrpSpPr>
        <p:grpSpPr>
          <a:xfrm>
            <a:off x="3980050" y="1543038"/>
            <a:ext cx="3566777" cy="2735850"/>
            <a:chOff x="3720325" y="1364525"/>
            <a:chExt cx="3566777" cy="2735850"/>
          </a:xfrm>
        </p:grpSpPr>
        <p:pic>
          <p:nvPicPr>
            <p:cNvPr id="1784" name="Google Shape;1784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2" name="Google Shape;17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95" name="Google Shape;1795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9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9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798" name="Google Shape;1798;p91"/>
          <p:cNvGrpSpPr/>
          <p:nvPr/>
        </p:nvGrpSpPr>
        <p:grpSpPr>
          <a:xfrm>
            <a:off x="3980050" y="1543038"/>
            <a:ext cx="4635000" cy="2735850"/>
            <a:chOff x="3720325" y="1364525"/>
            <a:chExt cx="4635000" cy="2735850"/>
          </a:xfrm>
        </p:grpSpPr>
        <p:pic>
          <p:nvPicPr>
            <p:cNvPr id="1799" name="Google Shape;1799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0" name="Google Shape;1800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Google Shape;1801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2" name="Google Shape;1802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3" name="Google Shape;1803;p91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04" name="Google Shape;1804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0" name="Google Shape;181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13" name="Google Shape;1813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9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2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816" name="Google Shape;1816;p92"/>
          <p:cNvGrpSpPr/>
          <p:nvPr/>
        </p:nvGrpSpPr>
        <p:grpSpPr>
          <a:xfrm>
            <a:off x="3980050" y="1543038"/>
            <a:ext cx="4635000" cy="2735850"/>
            <a:chOff x="3720325" y="1364525"/>
            <a:chExt cx="4635000" cy="2735850"/>
          </a:xfrm>
        </p:grpSpPr>
        <p:pic>
          <p:nvPicPr>
            <p:cNvPr id="1817" name="Google Shape;1817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8" name="Google Shape;1818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Google Shape;1819;p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0" name="Google Shape;182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1" name="Google Shape;1821;p92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22" name="Google Shape;1822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8850" y="1511038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9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9" name="Google Shape;182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9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93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32" name="Google Shape;1832;p9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3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93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grpSp>
        <p:nvGrpSpPr>
          <p:cNvPr id="1835" name="Google Shape;1835;p93"/>
          <p:cNvGrpSpPr/>
          <p:nvPr/>
        </p:nvGrpSpPr>
        <p:grpSpPr>
          <a:xfrm>
            <a:off x="3980050" y="1543038"/>
            <a:ext cx="4635000" cy="2735850"/>
            <a:chOff x="3720325" y="1364525"/>
            <a:chExt cx="4635000" cy="2735850"/>
          </a:xfrm>
        </p:grpSpPr>
        <p:pic>
          <p:nvPicPr>
            <p:cNvPr id="1836" name="Google Shape;1836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0325" y="1364525"/>
              <a:ext cx="3566777" cy="273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7" name="Google Shape;1837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8" name="Google Shape;1838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9" name="Google Shape;1839;p9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0" name="Google Shape;1840;p93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41" name="Google Shape;1841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4600" y="73701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8850" y="1511038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49" name="Google Shape;18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9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52" name="Google Shape;185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9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58" name="Google Shape;18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9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95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61" name="Google Shape;186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95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68" name="Google Shape;18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96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1" name="Google Shape;1871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72" name="Google Shape;187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6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879" name="Google Shape;1879;p97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97"/>
          <p:cNvSpPr txBox="1"/>
          <p:nvPr/>
        </p:nvSpPr>
        <p:spPr>
          <a:xfrm>
            <a:off x="5319625" y="3508775"/>
            <a:ext cx="332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The more weights we need to train, the more complex the model becomes and the sooner it starts to memorize, if we don’t have enough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881" name="Google Shape;188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97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84" name="Google Shape;1884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85" name="Google Shape;188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97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892" name="Google Shape;1892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8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94" name="Google Shape;1894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95" name="Google Shape;189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03" name="Google Shape;1903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99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05" name="Google Shape;1905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06" name="Google Shape;19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9"/>
          <p:cNvPicPr preferRelativeResize="0"/>
          <p:nvPr/>
        </p:nvPicPr>
        <p:blipFill rotWithShape="1">
          <a:blip r:embed="rId6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15" name="Google Shape;191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00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17" name="Google Shape;1917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18" name="Google Shape;191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00"/>
          <p:cNvPicPr preferRelativeResize="0"/>
          <p:nvPr/>
        </p:nvPicPr>
        <p:blipFill rotWithShape="1">
          <a:blip r:embed="rId5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28" name="Google Shape;1928;p10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01"/>
          <p:cNvSpPr txBox="1"/>
          <p:nvPr/>
        </p:nvSpPr>
        <p:spPr>
          <a:xfrm>
            <a:off x="0" y="2488381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Dropout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Weight decay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Early stopping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30" name="Google Shape;1930;p101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31" name="Google Shape;193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101"/>
          <p:cNvSpPr/>
          <p:nvPr/>
        </p:nvSpPr>
        <p:spPr>
          <a:xfrm>
            <a:off x="5297325" y="3290100"/>
            <a:ext cx="3416400" cy="10107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1"/>
          <p:cNvSpPr txBox="1"/>
          <p:nvPr/>
        </p:nvSpPr>
        <p:spPr>
          <a:xfrm>
            <a:off x="5297325" y="3290100"/>
            <a:ext cx="332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Models always need regularization no matter how big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Not entirely understood how all these tricks amount to a more complex separating hyperplane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Deep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Use deep neural networks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Optimizers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42" name="Google Shape;1942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change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43" name="Google Shape;194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2"/>
          <p:cNvPicPr preferRelativeResize="0"/>
          <p:nvPr/>
        </p:nvPicPr>
        <p:blipFill rotWithShape="1">
          <a:blip r:embed="rId4">
            <a:alphaModFix/>
          </a:blip>
          <a:srcRect b="2628" l="14597" r="7841" t="7974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ML Workflow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950" name="Google Shape;1950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51" name="Google Shape;1951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52" name="Google Shape;1952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7" name="Google Shape;1957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58" name="Google Shape;1958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1" name="Google Shape;196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103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  <p:sp>
        <p:nvSpPr>
          <p:cNvPr id="1963" name="Google Shape;1963;p103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Artificial Intelligence still heavily relies on human intelligence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969" name="Google Shape;196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976" name="Google Shape;197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4" name="Google Shape;198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Data normalization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987" name="Google Shape;1987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0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0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90" name="Google Shape;1990;p106"/>
          <p:cNvSpPr txBox="1"/>
          <p:nvPr/>
        </p:nvSpPr>
        <p:spPr>
          <a:xfrm>
            <a:off x="263275" y="2182900"/>
            <a:ext cx="25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process to transform the input </a:t>
            </a:r>
            <a:r>
              <a:rPr b="1" lang="en-GB">
                <a:solidFill>
                  <a:schemeClr val="lt1"/>
                </a:solidFill>
              </a:rPr>
              <a:t>data</a:t>
            </a:r>
            <a:r>
              <a:rPr lang="en-GB">
                <a:solidFill>
                  <a:schemeClr val="lt1"/>
                </a:solidFill>
              </a:rPr>
              <a:t> in a </a:t>
            </a:r>
            <a:r>
              <a:rPr b="1" lang="en-GB">
                <a:solidFill>
                  <a:schemeClr val="lt1"/>
                </a:solidFill>
              </a:rPr>
              <a:t>well-behaved </a:t>
            </a:r>
            <a:r>
              <a:rPr lang="en-GB">
                <a:solidFill>
                  <a:schemeClr val="lt1"/>
                </a:solidFill>
              </a:rPr>
              <a:t>form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91" name="Google Shape;1991;p106"/>
          <p:cNvPicPr preferRelativeResize="0"/>
          <p:nvPr/>
        </p:nvPicPr>
        <p:blipFill rotWithShape="1">
          <a:blip r:embed="rId4">
            <a:alphaModFix/>
          </a:blip>
          <a:srcRect b="0" l="0" r="0"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Open Datasets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998" name="Google Shape;199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01" name="Google Shape;2001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02" name="Google Shape;2002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Dataset Splitting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08" name="Google Shape;200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10" name="Google Shape;2010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20</a:t>
            </a:r>
            <a:r>
              <a:rPr b="1" lang="en-GB">
                <a:solidFill>
                  <a:srgbClr val="A64D79"/>
                </a:solidFill>
              </a:rPr>
              <a:t>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11" name="Google Shape;2011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1</a:t>
            </a:r>
            <a:r>
              <a:rPr b="1" lang="en-GB">
                <a:solidFill>
                  <a:srgbClr val="A64D79"/>
                </a:solidFill>
              </a:rPr>
              <a:t>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12" name="Google Shape;201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0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</a:rPr>
              <a:t>Network Evaluation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018" name="Google Shape;201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175" y="1035175"/>
            <a:ext cx="2498100" cy="26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50" y="1251187"/>
            <a:ext cx="2544700" cy="21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125" y="1358875"/>
            <a:ext cx="3158450" cy="1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109"/>
          <p:cNvSpPr txBox="1"/>
          <p:nvPr/>
        </p:nvSpPr>
        <p:spPr>
          <a:xfrm>
            <a:off x="801475" y="3553525"/>
            <a:ext cx="728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Choose an </a:t>
            </a:r>
            <a:r>
              <a:rPr lang="en-GB" sz="1200">
                <a:solidFill>
                  <a:srgbClr val="F1C232"/>
                </a:solidFill>
              </a:rPr>
              <a:t>appropriate metric</a:t>
            </a:r>
            <a:r>
              <a:rPr lang="en-GB" sz="1200">
                <a:solidFill>
                  <a:schemeClr val="lt1"/>
                </a:solidFill>
              </a:rPr>
              <a:t> for your own problem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Always </a:t>
            </a:r>
            <a:r>
              <a:rPr lang="en-GB" sz="1200">
                <a:solidFill>
                  <a:srgbClr val="F1C232"/>
                </a:solidFill>
              </a:rPr>
              <a:t>sanity check</a:t>
            </a:r>
            <a:r>
              <a:rPr lang="en-GB" sz="1200">
                <a:solidFill>
                  <a:schemeClr val="lt1"/>
                </a:solidFill>
              </a:rPr>
              <a:t> your model, is it better than a baseline?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An almost </a:t>
            </a:r>
            <a:r>
              <a:rPr lang="en-GB" sz="1200">
                <a:solidFill>
                  <a:srgbClr val="F1C232"/>
                </a:solidFill>
              </a:rPr>
              <a:t>perfect classification</a:t>
            </a:r>
            <a:r>
              <a:rPr lang="en-GB" sz="1200">
                <a:solidFill>
                  <a:schemeClr val="lt1"/>
                </a:solidFill>
              </a:rPr>
              <a:t> score is </a:t>
            </a:r>
            <a:r>
              <a:rPr lang="en-GB" sz="1200">
                <a:solidFill>
                  <a:srgbClr val="F1C232"/>
                </a:solidFill>
              </a:rPr>
              <a:t>always sketchy</a:t>
            </a:r>
            <a:endParaRPr sz="12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Keep questioning the model, </a:t>
            </a:r>
            <a:r>
              <a:rPr lang="en-GB" sz="1200">
                <a:solidFill>
                  <a:srgbClr val="F1C232"/>
                </a:solidFill>
              </a:rPr>
              <a:t>never trust it</a:t>
            </a:r>
            <a:endParaRPr sz="1200">
              <a:solidFill>
                <a:srgbClr val="F1C232"/>
              </a:solidFill>
            </a:endParaRPr>
          </a:p>
        </p:txBody>
      </p:sp>
      <p:pic>
        <p:nvPicPr>
          <p:cNvPr id="2022" name="Google Shape;2022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Workflow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28" name="Google Shape;202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D</a:t>
            </a:r>
            <a:r>
              <a:rPr b="1" lang="en-GB" sz="3600">
                <a:solidFill>
                  <a:srgbClr val="A9145E"/>
                </a:solidFill>
              </a:rPr>
              <a:t>L Frameworks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2035" name="Google Shape;2035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36" name="Google Shape;2036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37" name="Google Shape;2037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2" name="Google Shape;2042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43" name="Google Shape;2043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6" name="Google Shape;204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1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  <p:sp>
        <p:nvSpPr>
          <p:cNvPr id="2048" name="Google Shape;2048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